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304" r:id="rId3"/>
    <p:sldId id="290" r:id="rId4"/>
    <p:sldId id="305" r:id="rId5"/>
    <p:sldId id="306" r:id="rId6"/>
    <p:sldId id="307" r:id="rId7"/>
    <p:sldId id="293" r:id="rId8"/>
    <p:sldId id="275" r:id="rId9"/>
    <p:sldId id="319" r:id="rId10"/>
    <p:sldId id="320" r:id="rId11"/>
    <p:sldId id="277" r:id="rId12"/>
    <p:sldId id="278" r:id="rId13"/>
    <p:sldId id="289" r:id="rId14"/>
    <p:sldId id="284" r:id="rId15"/>
    <p:sldId id="310" r:id="rId16"/>
    <p:sldId id="309" r:id="rId17"/>
    <p:sldId id="295" r:id="rId18"/>
    <p:sldId id="296" r:id="rId19"/>
    <p:sldId id="297" r:id="rId20"/>
    <p:sldId id="314" r:id="rId21"/>
    <p:sldId id="315" r:id="rId22"/>
    <p:sldId id="316" r:id="rId23"/>
    <p:sldId id="313" r:id="rId24"/>
    <p:sldId id="298" r:id="rId25"/>
    <p:sldId id="300" r:id="rId26"/>
    <p:sldId id="299" r:id="rId27"/>
    <p:sldId id="301" r:id="rId28"/>
    <p:sldId id="302" r:id="rId29"/>
    <p:sldId id="303" r:id="rId30"/>
    <p:sldId id="311" r:id="rId31"/>
    <p:sldId id="323" r:id="rId32"/>
    <p:sldId id="321" r:id="rId33"/>
    <p:sldId id="312" r:id="rId34"/>
    <p:sldId id="318" r:id="rId35"/>
    <p:sldId id="317" r:id="rId36"/>
    <p:sldId id="294" r:id="rId37"/>
    <p:sldId id="286" r:id="rId38"/>
    <p:sldId id="308" r:id="rId39"/>
    <p:sldId id="322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1" autoAdjust="0"/>
    <p:restoredTop sz="94502" autoAdjust="0"/>
  </p:normalViewPr>
  <p:slideViewPr>
    <p:cSldViewPr snapToGrid="0">
      <p:cViewPr varScale="1">
        <p:scale>
          <a:sx n="70" d="100"/>
          <a:sy n="70" d="100"/>
        </p:scale>
        <p:origin x="792" y="60"/>
      </p:cViewPr>
      <p:guideLst>
        <p:guide orient="horz" pos="2115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2CB4A3D-63EF-6FB8-C7A1-D0288925B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8B5FA98-7679-1A45-06FB-EE1AB3199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56B3B48-5CE1-2FA8-1950-A3BB3AB5E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03B7-11DC-4A74-AD50-32393E690623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EE6ADF2-24D6-92E6-2080-D215657E9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99C1B34-35CA-8A65-E9D7-38EFB5241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AFCB-5276-484D-AAED-A00135AA1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330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36C25D8-F1C2-B2F6-49AA-BC67C9A5B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95FF548-E499-2043-BEF6-A6CA2C6DA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1DB87C1-6727-2C77-0DCE-95C03F3E7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03B7-11DC-4A74-AD50-32393E690623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1CF4CD2-47BB-B94A-F32D-01C316769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E79C1D7-ED1F-3653-BDA4-1517A6ABD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AFCB-5276-484D-AAED-A00135AA1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859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A875C4C2-E915-7A64-33E6-B89AF5B367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1E534FE-F4EF-EA42-7D08-F03E9DFC7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75DA108-892B-2FDF-26BA-FDA0E5F4D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03B7-11DC-4A74-AD50-32393E690623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B67DEA5-4019-11DF-8620-B32F791D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5A78E0E-9121-0778-CEF1-1511D689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AFCB-5276-484D-AAED-A00135AA1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64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B5D517-1284-0978-19A9-C5A8432E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3064BB2-F474-ACF1-4E69-22F370391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5E0E985-8D1D-6C3D-9869-39BFC69A6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03B7-11DC-4A74-AD50-32393E690623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880F137-BD31-1478-6B38-8ED6A88D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37D8C53-5045-CE2D-8DA5-500E0E0C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AFCB-5276-484D-AAED-A00135AA1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624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69E1021-AC61-EA10-4912-AB5A8F6D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68C331F-2874-7325-C230-62B8D74BC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069C925-1999-D585-6C37-807F08FB7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03B7-11DC-4A74-AD50-32393E690623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B0591C9-B657-54EB-4A68-EB1FE65B2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C21CCA6-C549-67E5-DDBE-9E0BBD36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AFCB-5276-484D-AAED-A00135AA1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631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0CF047F-AA3E-7B17-CE2A-D6AC09BA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C45DC57-0B15-C308-5FFA-301EDD401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96D3BC0-3D4C-FCB9-FE86-0D503F211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310632D-A9C5-E41B-4862-6230B9733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03B7-11DC-4A74-AD50-32393E690623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D807275-A7DA-9184-E0D7-5BDBAF8DC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4E1D2B1-7448-02E4-75EC-24607D60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AFCB-5276-484D-AAED-A00135AA1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538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38449D0-177F-BE47-A91B-7524D1160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964BB12-14F9-0B71-1731-D218EF856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92EFE4C-4A8B-E26C-8E1E-24215B2E7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A7EC360-88E4-8C68-0A40-B63DB3284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2536DE6-90F1-2E85-885F-4511816E05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95FEAA60-E305-BC8F-6E3C-CAFDBE67E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03B7-11DC-4A74-AD50-32393E690623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2BEF4518-8070-DE22-70B3-33190BFB4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37EA59CF-2CC5-B240-D7DF-AAE770BC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AFCB-5276-484D-AAED-A00135AA1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0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F068B6B-A005-A0DD-B952-724F36CB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92686952-6914-2FDA-6F3A-C9177A1B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03B7-11DC-4A74-AD50-32393E690623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EAC2328-7225-9EB2-9DFF-A1B43CFEF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4103799-E46B-DB1F-2673-B3ED0DED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AFCB-5276-484D-AAED-A00135AA1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942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FCD63E3-9ED4-EA7A-33F9-C1919C340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03B7-11DC-4A74-AD50-32393E690623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54F15FC-095F-B220-EE34-7F7CFEDCD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C197845-9EC2-1358-A873-D62DCB1A9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AFCB-5276-484D-AAED-A00135AA1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091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B7E2A58-7140-3DD6-0E19-BE301EFA8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D2BF307-F1E1-6233-939B-AE5599974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7D9E4EA-1394-4C7F-ADC0-F18E8B8D0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D703121-8B52-ED7E-5E12-F8180B0EB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03B7-11DC-4A74-AD50-32393E690623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2333A30-3BA5-B53E-3FAB-DDF6CC878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4B6604B-717A-B7E0-8264-84A84724C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AFCB-5276-484D-AAED-A00135AA1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397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B054320-F6BA-50B0-C79F-34860BB74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52C61104-86DA-B07B-44EF-5066379AD9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2B80060-5745-3C61-741F-A9AB6CB2D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CB044D5-EF5C-13AC-A111-85DD18D6C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03B7-11DC-4A74-AD50-32393E690623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A6F99CB-B387-A213-6AC4-B37FCF5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08330CF-D12F-AA2A-847B-A7B05A8B2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AFCB-5276-484D-AAED-A00135AA1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115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230E479B-6526-FBDB-8BEC-BE8AEED89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87A8A18-6913-1AD6-C4A4-F7E3C1D75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31E0F19-0317-8755-E075-BF7813E2A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C03B7-11DC-4A74-AD50-32393E690623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F3170B2-1DBC-27E6-85E8-AFF85237D7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64A8BC4-C98F-B8D0-13D3-E662355F8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EAFCB-5276-484D-AAED-A00135AA1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541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.jpe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rbnb.co.kr/" TargetMode="External"/><Relationship Id="rId7" Type="http://schemas.openxmlformats.org/officeDocument/2006/relationships/hyperlink" Target="https://www.google.co.kr/imghp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con-icons.com/ko/" TargetMode="External"/><Relationship Id="rId5" Type="http://schemas.openxmlformats.org/officeDocument/2006/relationships/hyperlink" Target="https://news.naver.com/" TargetMode="External"/><Relationship Id="rId4" Type="http://schemas.openxmlformats.org/officeDocument/2006/relationships/hyperlink" Target="https://www.goodchoice.kr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94826" y="1370247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국내 여행은</a:t>
            </a:r>
          </a:p>
        </p:txBody>
      </p:sp>
      <p:pic>
        <p:nvPicPr>
          <p:cNvPr id="5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cdn.discordapp.com/attachments/1012585669438222459/1016119852785737800/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971" y="1946050"/>
            <a:ext cx="39052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363577" y="4367381"/>
            <a:ext cx="336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MVC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패턴을 활용한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JSP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팀프로젝트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2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discordapp.com/attachments/991963240852623386/1016961613187797002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61" y="914398"/>
            <a:ext cx="10296525" cy="179126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.discordapp.com/attachments/991963240852623386/1016961651204956180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61" y="2920927"/>
            <a:ext cx="10296525" cy="1408668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991963240852623386/1016961677524217906/unkn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60" y="4544855"/>
            <a:ext cx="10296525" cy="191880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1904689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개발일정 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M/V/C</a:t>
            </a: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" y="1360032"/>
            <a:ext cx="900000" cy="9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3434" y="1361723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</a:t>
            </a:r>
            <a:endParaRPr lang="ko-KR" altLang="en-US" sz="2800" dirty="0">
              <a:solidFill>
                <a:schemeClr val="accen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" y="3175261"/>
            <a:ext cx="900000" cy="90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" y="5054256"/>
            <a:ext cx="900000" cy="90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3434" y="3167390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</a:t>
            </a:r>
            <a:endParaRPr lang="ko-KR" altLang="en-US" sz="2800" dirty="0">
              <a:solidFill>
                <a:schemeClr val="accen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3434" y="5026960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</a:t>
            </a:r>
            <a:endParaRPr lang="ko-KR" altLang="en-US" sz="2800" dirty="0">
              <a:solidFill>
                <a:schemeClr val="accen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4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59488" y="-143933"/>
            <a:ext cx="6411912" cy="741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118494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타겟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사이트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A22620B-EE9E-C0D5-29BC-B651D0CD786A}"/>
              </a:ext>
            </a:extLst>
          </p:cNvPr>
          <p:cNvSpPr txBox="1"/>
          <p:nvPr/>
        </p:nvSpPr>
        <p:spPr>
          <a:xfrm>
            <a:off x="8879761" y="605757"/>
            <a:ext cx="771365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여기어때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215" y="1069475"/>
            <a:ext cx="5521911" cy="5028886"/>
          </a:xfrm>
          <a:prstGeom prst="rect">
            <a:avLst/>
          </a:prstGeom>
          <a:ln>
            <a:solidFill>
              <a:schemeClr val="bg2"/>
            </a:solidFill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135105" y="6303294"/>
            <a:ext cx="2157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Airbnb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기본 기능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A22620B-EE9E-C0D5-29BC-B651D0CD786A}"/>
              </a:ext>
            </a:extLst>
          </p:cNvPr>
          <p:cNvSpPr txBox="1"/>
          <p:nvPr/>
        </p:nvSpPr>
        <p:spPr>
          <a:xfrm>
            <a:off x="2807052" y="605758"/>
            <a:ext cx="671979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airbnb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67" y="1069475"/>
            <a:ext cx="4774431" cy="4899525"/>
          </a:xfrm>
          <a:prstGeom prst="rect">
            <a:avLst/>
          </a:prstGeom>
          <a:ln>
            <a:solidFill>
              <a:schemeClr val="bg2"/>
            </a:solidFill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8186695" y="6303294"/>
            <a:ext cx="2506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여기어때의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및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21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840239" y="1820095"/>
            <a:ext cx="7284962" cy="4409256"/>
          </a:xfrm>
          <a:prstGeom prst="rect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118013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User Flow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사각형: 둥근 모서리 10">
            <a:extLst>
              <a:ext uri="{FF2B5EF4-FFF2-40B4-BE49-F238E27FC236}">
                <a16:creationId xmlns:a16="http://schemas.microsoft.com/office/drawing/2014/main" xmlns="" id="{C359BFF9-3042-F4B9-297C-BACA8E597603}"/>
              </a:ext>
            </a:extLst>
          </p:cNvPr>
          <p:cNvSpPr/>
          <p:nvPr/>
        </p:nvSpPr>
        <p:spPr>
          <a:xfrm>
            <a:off x="927439" y="2826150"/>
            <a:ext cx="1533525" cy="4898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</a:t>
            </a: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xmlns="" id="{C359BFF9-3042-F4B9-297C-BACA8E597603}"/>
              </a:ext>
            </a:extLst>
          </p:cNvPr>
          <p:cNvSpPr/>
          <p:nvPr/>
        </p:nvSpPr>
        <p:spPr>
          <a:xfrm>
            <a:off x="2321119" y="687388"/>
            <a:ext cx="1533525" cy="4898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header</a:t>
            </a:r>
            <a:endParaRPr lang="ko-KR" altLang="en-US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사각형: 둥근 모서리 24">
            <a:extLst>
              <a:ext uri="{FF2B5EF4-FFF2-40B4-BE49-F238E27FC236}">
                <a16:creationId xmlns:a16="http://schemas.microsoft.com/office/drawing/2014/main" xmlns="" id="{B89B2BEF-F204-70FB-2E9B-C6B99AED7B89}"/>
              </a:ext>
            </a:extLst>
          </p:cNvPr>
          <p:cNvSpPr/>
          <p:nvPr/>
        </p:nvSpPr>
        <p:spPr>
          <a:xfrm>
            <a:off x="2692327" y="1086274"/>
            <a:ext cx="1089439" cy="48985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분류별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숙소 보기</a:t>
            </a:r>
          </a:p>
        </p:txBody>
      </p:sp>
      <p:sp>
        <p:nvSpPr>
          <p:cNvPr id="9" name="사각형: 둥근 모서리 22">
            <a:extLst>
              <a:ext uri="{FF2B5EF4-FFF2-40B4-BE49-F238E27FC236}">
                <a16:creationId xmlns:a16="http://schemas.microsoft.com/office/drawing/2014/main" xmlns="" id="{DA86B777-663D-3DD4-F55E-0E83EC74FF9B}"/>
              </a:ext>
            </a:extLst>
          </p:cNvPr>
          <p:cNvSpPr/>
          <p:nvPr/>
        </p:nvSpPr>
        <p:spPr>
          <a:xfrm>
            <a:off x="3883367" y="1085308"/>
            <a:ext cx="1089439" cy="48985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22">
            <a:extLst>
              <a:ext uri="{FF2B5EF4-FFF2-40B4-BE49-F238E27FC236}">
                <a16:creationId xmlns:a16="http://schemas.microsoft.com/office/drawing/2014/main" xmlns="" id="{DA86B777-663D-3DD4-F55E-0E83EC74FF9B}"/>
              </a:ext>
            </a:extLst>
          </p:cNvPr>
          <p:cNvSpPr/>
          <p:nvPr/>
        </p:nvSpPr>
        <p:spPr>
          <a:xfrm>
            <a:off x="4972806" y="1084342"/>
            <a:ext cx="1089439" cy="48985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22">
            <a:extLst>
              <a:ext uri="{FF2B5EF4-FFF2-40B4-BE49-F238E27FC236}">
                <a16:creationId xmlns:a16="http://schemas.microsoft.com/office/drawing/2014/main" xmlns="" id="{DA86B777-663D-3DD4-F55E-0E83EC74FF9B}"/>
              </a:ext>
            </a:extLst>
          </p:cNvPr>
          <p:cNvSpPr/>
          <p:nvPr/>
        </p:nvSpPr>
        <p:spPr>
          <a:xfrm>
            <a:off x="2706692" y="1583625"/>
            <a:ext cx="1089439" cy="48985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숙소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</a:t>
            </a:r>
          </a:p>
        </p:txBody>
      </p:sp>
      <p:sp>
        <p:nvSpPr>
          <p:cNvPr id="12" name="사각형: 둥근 모서리 10">
            <a:extLst>
              <a:ext uri="{FF2B5EF4-FFF2-40B4-BE49-F238E27FC236}">
                <a16:creationId xmlns:a16="http://schemas.microsoft.com/office/drawing/2014/main" xmlns="" id="{C359BFF9-3042-F4B9-297C-BACA8E597603}"/>
              </a:ext>
            </a:extLst>
          </p:cNvPr>
          <p:cNvSpPr/>
          <p:nvPr/>
        </p:nvSpPr>
        <p:spPr>
          <a:xfrm>
            <a:off x="2364207" y="4347835"/>
            <a:ext cx="1533525" cy="4898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숙소 상세 정보</a:t>
            </a:r>
          </a:p>
        </p:txBody>
      </p:sp>
      <p:sp>
        <p:nvSpPr>
          <p:cNvPr id="13" name="사각형: 둥근 모서리 10">
            <a:extLst>
              <a:ext uri="{FF2B5EF4-FFF2-40B4-BE49-F238E27FC236}">
                <a16:creationId xmlns:a16="http://schemas.microsoft.com/office/drawing/2014/main" xmlns="" id="{C359BFF9-3042-F4B9-297C-BACA8E597603}"/>
              </a:ext>
            </a:extLst>
          </p:cNvPr>
          <p:cNvSpPr/>
          <p:nvPr/>
        </p:nvSpPr>
        <p:spPr>
          <a:xfrm>
            <a:off x="2367705" y="3278583"/>
            <a:ext cx="1533525" cy="4898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 결과</a:t>
            </a:r>
          </a:p>
        </p:txBody>
      </p:sp>
      <p:sp>
        <p:nvSpPr>
          <p:cNvPr id="14" name="사각형: 둥근 모서리 24">
            <a:extLst>
              <a:ext uri="{FF2B5EF4-FFF2-40B4-BE49-F238E27FC236}">
                <a16:creationId xmlns:a16="http://schemas.microsoft.com/office/drawing/2014/main" xmlns="" id="{B89B2BEF-F204-70FB-2E9B-C6B99AED7B89}"/>
              </a:ext>
            </a:extLst>
          </p:cNvPr>
          <p:cNvSpPr/>
          <p:nvPr/>
        </p:nvSpPr>
        <p:spPr>
          <a:xfrm>
            <a:off x="2103501" y="4706167"/>
            <a:ext cx="1089439" cy="48985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보기</a:t>
            </a:r>
          </a:p>
        </p:txBody>
      </p:sp>
      <p:sp>
        <p:nvSpPr>
          <p:cNvPr id="15" name="사각형: 둥근 모서리 22">
            <a:extLst>
              <a:ext uri="{FF2B5EF4-FFF2-40B4-BE49-F238E27FC236}">
                <a16:creationId xmlns:a16="http://schemas.microsoft.com/office/drawing/2014/main" xmlns="" id="{DA86B777-663D-3DD4-F55E-0E83EC74FF9B}"/>
              </a:ext>
            </a:extLst>
          </p:cNvPr>
          <p:cNvSpPr/>
          <p:nvPr/>
        </p:nvSpPr>
        <p:spPr>
          <a:xfrm>
            <a:off x="4883372" y="4699458"/>
            <a:ext cx="1089439" cy="48985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장바구니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담기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22">
            <a:extLst>
              <a:ext uri="{FF2B5EF4-FFF2-40B4-BE49-F238E27FC236}">
                <a16:creationId xmlns:a16="http://schemas.microsoft.com/office/drawing/2014/main" xmlns="" id="{DA86B777-663D-3DD4-F55E-0E83EC74FF9B}"/>
              </a:ext>
            </a:extLst>
          </p:cNvPr>
          <p:cNvSpPr/>
          <p:nvPr/>
        </p:nvSpPr>
        <p:spPr>
          <a:xfrm>
            <a:off x="5972811" y="4698492"/>
            <a:ext cx="1089439" cy="48985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하기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22">
            <a:extLst>
              <a:ext uri="{FF2B5EF4-FFF2-40B4-BE49-F238E27FC236}">
                <a16:creationId xmlns:a16="http://schemas.microsoft.com/office/drawing/2014/main" xmlns="" id="{DA86B777-663D-3DD4-F55E-0E83EC74FF9B}"/>
              </a:ext>
            </a:extLst>
          </p:cNvPr>
          <p:cNvSpPr/>
          <p:nvPr/>
        </p:nvSpPr>
        <p:spPr>
          <a:xfrm>
            <a:off x="7062250" y="4697526"/>
            <a:ext cx="1089439" cy="48985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찜하기</a:t>
            </a:r>
            <a:endParaRPr lang="ko-KR" altLang="en-US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0">
            <a:extLst>
              <a:ext uri="{FF2B5EF4-FFF2-40B4-BE49-F238E27FC236}">
                <a16:creationId xmlns:a16="http://schemas.microsoft.com/office/drawing/2014/main" xmlns="" id="{C359BFF9-3042-F4B9-297C-BACA8E597603}"/>
              </a:ext>
            </a:extLst>
          </p:cNvPr>
          <p:cNvSpPr/>
          <p:nvPr/>
        </p:nvSpPr>
        <p:spPr>
          <a:xfrm>
            <a:off x="5750767" y="5629234"/>
            <a:ext cx="1533525" cy="4898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결제페이지</a:t>
            </a:r>
          </a:p>
        </p:txBody>
      </p:sp>
      <p:sp>
        <p:nvSpPr>
          <p:cNvPr id="19" name="사각형: 둥근 모서리 22">
            <a:extLst>
              <a:ext uri="{FF2B5EF4-FFF2-40B4-BE49-F238E27FC236}">
                <a16:creationId xmlns:a16="http://schemas.microsoft.com/office/drawing/2014/main" xmlns="" id="{DA86B777-663D-3DD4-F55E-0E83EC74FF9B}"/>
              </a:ext>
            </a:extLst>
          </p:cNvPr>
          <p:cNvSpPr/>
          <p:nvPr/>
        </p:nvSpPr>
        <p:spPr>
          <a:xfrm>
            <a:off x="3883365" y="1853082"/>
            <a:ext cx="1089439" cy="48985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0">
            <a:extLst>
              <a:ext uri="{FF2B5EF4-FFF2-40B4-BE49-F238E27FC236}">
                <a16:creationId xmlns:a16="http://schemas.microsoft.com/office/drawing/2014/main" xmlns="" id="{C359BFF9-3042-F4B9-297C-BACA8E597603}"/>
              </a:ext>
            </a:extLst>
          </p:cNvPr>
          <p:cNvSpPr/>
          <p:nvPr/>
        </p:nvSpPr>
        <p:spPr>
          <a:xfrm>
            <a:off x="7227497" y="1090032"/>
            <a:ext cx="1533525" cy="4898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endParaRPr lang="ko-KR" altLang="en-US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2">
            <a:extLst>
              <a:ext uri="{FF2B5EF4-FFF2-40B4-BE49-F238E27FC236}">
                <a16:creationId xmlns:a16="http://schemas.microsoft.com/office/drawing/2014/main" xmlns="" id="{DA86B777-663D-3DD4-F55E-0E83EC74FF9B}"/>
              </a:ext>
            </a:extLst>
          </p:cNvPr>
          <p:cNvSpPr/>
          <p:nvPr/>
        </p:nvSpPr>
        <p:spPr>
          <a:xfrm>
            <a:off x="6503403" y="1855755"/>
            <a:ext cx="1089439" cy="48985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장바구니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2" name="직선 화살표 연결선 21"/>
          <p:cNvCxnSpPr>
            <a:stCxn id="9" idx="2"/>
            <a:endCxn id="19" idx="0"/>
          </p:cNvCxnSpPr>
          <p:nvPr/>
        </p:nvCxnSpPr>
        <p:spPr>
          <a:xfrm flipH="1">
            <a:off x="4428085" y="1575165"/>
            <a:ext cx="2" cy="277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0" idx="2"/>
            <a:endCxn id="24" idx="0"/>
          </p:cNvCxnSpPr>
          <p:nvPr/>
        </p:nvCxnSpPr>
        <p:spPr>
          <a:xfrm>
            <a:off x="5517526" y="1574199"/>
            <a:ext cx="220610" cy="3363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사각형: 둥근 모서리 10">
            <a:extLst>
              <a:ext uri="{FF2B5EF4-FFF2-40B4-BE49-F238E27FC236}">
                <a16:creationId xmlns:a16="http://schemas.microsoft.com/office/drawing/2014/main" xmlns="" id="{C359BFF9-3042-F4B9-297C-BACA8E597603}"/>
              </a:ext>
            </a:extLst>
          </p:cNvPr>
          <p:cNvSpPr/>
          <p:nvPr/>
        </p:nvSpPr>
        <p:spPr>
          <a:xfrm>
            <a:off x="4971373" y="1910597"/>
            <a:ext cx="1533525" cy="4898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ko-KR" altLang="en-US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B89B2BEF-F204-70FB-2E9B-C6B99AED7B89}"/>
              </a:ext>
            </a:extLst>
          </p:cNvPr>
          <p:cNvSpPr/>
          <p:nvPr/>
        </p:nvSpPr>
        <p:spPr>
          <a:xfrm>
            <a:off x="4972804" y="2380369"/>
            <a:ext cx="1089439" cy="489857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예약확인</a:t>
            </a:r>
          </a:p>
        </p:txBody>
      </p:sp>
      <p:sp>
        <p:nvSpPr>
          <p:cNvPr id="26" name="사각형: 둥근 모서리 22">
            <a:extLst>
              <a:ext uri="{FF2B5EF4-FFF2-40B4-BE49-F238E27FC236}">
                <a16:creationId xmlns:a16="http://schemas.microsoft.com/office/drawing/2014/main" xmlns="" id="{DA86B777-663D-3DD4-F55E-0E83EC74FF9B}"/>
              </a:ext>
            </a:extLst>
          </p:cNvPr>
          <p:cNvSpPr/>
          <p:nvPr/>
        </p:nvSpPr>
        <p:spPr>
          <a:xfrm>
            <a:off x="6062243" y="2379403"/>
            <a:ext cx="1089439" cy="489857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찜 목록 보기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사각형: 둥근 모서리 22">
            <a:extLst>
              <a:ext uri="{FF2B5EF4-FFF2-40B4-BE49-F238E27FC236}">
                <a16:creationId xmlns:a16="http://schemas.microsoft.com/office/drawing/2014/main" xmlns="" id="{DA86B777-663D-3DD4-F55E-0E83EC74FF9B}"/>
              </a:ext>
            </a:extLst>
          </p:cNvPr>
          <p:cNvSpPr/>
          <p:nvPr/>
        </p:nvSpPr>
        <p:spPr>
          <a:xfrm>
            <a:off x="7151682" y="2378437"/>
            <a:ext cx="1089439" cy="489857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회원정보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9" name="꺾인 연결선 28"/>
          <p:cNvCxnSpPr>
            <a:stCxn id="8" idx="1"/>
            <a:endCxn id="31" idx="1"/>
          </p:cNvCxnSpPr>
          <p:nvPr/>
        </p:nvCxnSpPr>
        <p:spPr>
          <a:xfrm rot="10800000" flipV="1">
            <a:off x="1230639" y="1331202"/>
            <a:ext cx="1461689" cy="2192309"/>
          </a:xfrm>
          <a:prstGeom prst="bentConnector3">
            <a:avLst>
              <a:gd name="adj1" fmla="val 13243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8432564" y="1604590"/>
            <a:ext cx="1193617" cy="389467"/>
          </a:xfrm>
          <a:prstGeom prst="rect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로그인시</a:t>
            </a:r>
            <a:endParaRPr lang="ko-KR" altLang="en-US" dirty="0"/>
          </a:p>
        </p:txBody>
      </p:sp>
      <p:sp>
        <p:nvSpPr>
          <p:cNvPr id="31" name="사각형: 둥근 모서리 24">
            <a:extLst>
              <a:ext uri="{FF2B5EF4-FFF2-40B4-BE49-F238E27FC236}">
                <a16:creationId xmlns:a16="http://schemas.microsoft.com/office/drawing/2014/main" xmlns="" id="{B89B2BEF-F204-70FB-2E9B-C6B99AED7B89}"/>
              </a:ext>
            </a:extLst>
          </p:cNvPr>
          <p:cNvSpPr/>
          <p:nvPr/>
        </p:nvSpPr>
        <p:spPr>
          <a:xfrm>
            <a:off x="1230638" y="3278583"/>
            <a:ext cx="1089439" cy="48985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지역별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숙소 보기</a:t>
            </a:r>
          </a:p>
        </p:txBody>
      </p:sp>
      <p:cxnSp>
        <p:nvCxnSpPr>
          <p:cNvPr id="32" name="직선 화살표 연결선 31"/>
          <p:cNvCxnSpPr>
            <a:stCxn id="10" idx="3"/>
            <a:endCxn id="20" idx="1"/>
          </p:cNvCxnSpPr>
          <p:nvPr/>
        </p:nvCxnSpPr>
        <p:spPr>
          <a:xfrm>
            <a:off x="6062245" y="1329271"/>
            <a:ext cx="1165252" cy="56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1" idx="2"/>
            <a:endCxn id="13" idx="0"/>
          </p:cNvCxnSpPr>
          <p:nvPr/>
        </p:nvCxnSpPr>
        <p:spPr>
          <a:xfrm flipH="1">
            <a:off x="3134468" y="2073482"/>
            <a:ext cx="116944" cy="12051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31" idx="2"/>
            <a:endCxn id="12" idx="1"/>
          </p:cNvCxnSpPr>
          <p:nvPr/>
        </p:nvCxnSpPr>
        <p:spPr>
          <a:xfrm rot="16200000" flipH="1">
            <a:off x="1657620" y="3886177"/>
            <a:ext cx="824324" cy="58884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24">
            <a:extLst>
              <a:ext uri="{FF2B5EF4-FFF2-40B4-BE49-F238E27FC236}">
                <a16:creationId xmlns:a16="http://schemas.microsoft.com/office/drawing/2014/main" xmlns="" id="{B89B2BEF-F204-70FB-2E9B-C6B99AED7B89}"/>
              </a:ext>
            </a:extLst>
          </p:cNvPr>
          <p:cNvSpPr/>
          <p:nvPr/>
        </p:nvSpPr>
        <p:spPr>
          <a:xfrm>
            <a:off x="3781766" y="4706168"/>
            <a:ext cx="1089439" cy="48985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</a:t>
            </a:r>
          </a:p>
        </p:txBody>
      </p:sp>
      <p:cxnSp>
        <p:nvCxnSpPr>
          <p:cNvPr id="36" name="직선 화살표 연결선 35"/>
          <p:cNvCxnSpPr>
            <a:stCxn id="13" idx="2"/>
            <a:endCxn id="12" idx="0"/>
          </p:cNvCxnSpPr>
          <p:nvPr/>
        </p:nvCxnSpPr>
        <p:spPr>
          <a:xfrm flipH="1">
            <a:off x="3130970" y="3768440"/>
            <a:ext cx="3498" cy="579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endCxn id="18" idx="0"/>
          </p:cNvCxnSpPr>
          <p:nvPr/>
        </p:nvCxnSpPr>
        <p:spPr>
          <a:xfrm>
            <a:off x="6517529" y="5196024"/>
            <a:ext cx="1" cy="4332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22">
            <a:extLst>
              <a:ext uri="{FF2B5EF4-FFF2-40B4-BE49-F238E27FC236}">
                <a16:creationId xmlns:a16="http://schemas.microsoft.com/office/drawing/2014/main" xmlns="" id="{DA86B777-663D-3DD4-F55E-0E83EC74FF9B}"/>
              </a:ext>
            </a:extLst>
          </p:cNvPr>
          <p:cNvSpPr/>
          <p:nvPr/>
        </p:nvSpPr>
        <p:spPr>
          <a:xfrm>
            <a:off x="9474494" y="2377471"/>
            <a:ext cx="1089439" cy="489857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숙소 등록</a:t>
            </a:r>
          </a:p>
        </p:txBody>
      </p:sp>
      <p:sp>
        <p:nvSpPr>
          <p:cNvPr id="39" name="사각형: 둥근 모서리 10">
            <a:extLst>
              <a:ext uri="{FF2B5EF4-FFF2-40B4-BE49-F238E27FC236}">
                <a16:creationId xmlns:a16="http://schemas.microsoft.com/office/drawing/2014/main" xmlns="" id="{C359BFF9-3042-F4B9-297C-BACA8E597603}"/>
              </a:ext>
            </a:extLst>
          </p:cNvPr>
          <p:cNvSpPr/>
          <p:nvPr/>
        </p:nvSpPr>
        <p:spPr>
          <a:xfrm>
            <a:off x="9252450" y="3071078"/>
            <a:ext cx="1533525" cy="4898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숙소 등록 페이지</a:t>
            </a:r>
          </a:p>
        </p:txBody>
      </p:sp>
      <p:cxnSp>
        <p:nvCxnSpPr>
          <p:cNvPr id="40" name="직선 화살표 연결선 39"/>
          <p:cNvCxnSpPr>
            <a:stCxn id="38" idx="2"/>
            <a:endCxn id="39" idx="0"/>
          </p:cNvCxnSpPr>
          <p:nvPr/>
        </p:nvCxnSpPr>
        <p:spPr>
          <a:xfrm flipH="1">
            <a:off x="10019213" y="2867328"/>
            <a:ext cx="1" cy="203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9228774" y="2078961"/>
            <a:ext cx="1633587" cy="1689478"/>
          </a:xfrm>
          <a:prstGeom prst="rect">
            <a:avLst/>
          </a:prstGeom>
          <a:noFill/>
          <a:ln w="28575">
            <a:solidFill>
              <a:srgbClr val="ED7D3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8785840" y="152398"/>
            <a:ext cx="3133725" cy="609601"/>
            <a:chOff x="8922281" y="457199"/>
            <a:chExt cx="3133725" cy="609601"/>
          </a:xfrm>
        </p:grpSpPr>
        <p:sp>
          <p:nvSpPr>
            <p:cNvPr id="42" name="직사각형 41"/>
            <p:cNvSpPr/>
            <p:nvPr/>
          </p:nvSpPr>
          <p:spPr>
            <a:xfrm>
              <a:off x="8922281" y="457199"/>
              <a:ext cx="3133725" cy="6096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사각형: 둥근 모서리 10">
              <a:extLst>
                <a:ext uri="{FF2B5EF4-FFF2-40B4-BE49-F238E27FC236}">
                  <a16:creationId xmlns:a16="http://schemas.microsoft.com/office/drawing/2014/main" xmlns="" id="{C359BFF9-3042-F4B9-297C-BACA8E597603}"/>
                </a:ext>
              </a:extLst>
            </p:cNvPr>
            <p:cNvSpPr/>
            <p:nvPr/>
          </p:nvSpPr>
          <p:spPr>
            <a:xfrm>
              <a:off x="9111110" y="563602"/>
              <a:ext cx="900000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페이지</a:t>
              </a:r>
            </a:p>
          </p:txBody>
        </p:sp>
        <p:sp>
          <p:nvSpPr>
            <p:cNvPr id="44" name="사각형: 둥근 모서리 24">
              <a:extLst>
                <a:ext uri="{FF2B5EF4-FFF2-40B4-BE49-F238E27FC236}">
                  <a16:creationId xmlns:a16="http://schemas.microsoft.com/office/drawing/2014/main" xmlns="" id="{B89B2BEF-F204-70FB-2E9B-C6B99AED7B89}"/>
                </a:ext>
              </a:extLst>
            </p:cNvPr>
            <p:cNvSpPr/>
            <p:nvPr/>
          </p:nvSpPr>
          <p:spPr>
            <a:xfrm>
              <a:off x="10088991" y="563602"/>
              <a:ext cx="900000" cy="360000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</a:t>
              </a:r>
            </a:p>
          </p:txBody>
        </p:sp>
        <p:sp>
          <p:nvSpPr>
            <p:cNvPr id="45" name="사각형: 둥근 모서리 10">
              <a:extLst>
                <a:ext uri="{FF2B5EF4-FFF2-40B4-BE49-F238E27FC236}">
                  <a16:creationId xmlns:a16="http://schemas.microsoft.com/office/drawing/2014/main" xmlns="" id="{C359BFF9-3042-F4B9-297C-BACA8E597603}"/>
                </a:ext>
              </a:extLst>
            </p:cNvPr>
            <p:cNvSpPr/>
            <p:nvPr/>
          </p:nvSpPr>
          <p:spPr>
            <a:xfrm>
              <a:off x="11066872" y="563602"/>
              <a:ext cx="900000" cy="360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페이지 내</a:t>
              </a:r>
              <a:endParaRPr lang="en-US" altLang="ko-KR" sz="10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화면전환</a:t>
              </a:r>
            </a:p>
          </p:txBody>
        </p:sp>
      </p:grpSp>
      <p:sp>
        <p:nvSpPr>
          <p:cNvPr id="28" name="사각형: 둥근 모서리 22">
            <a:extLst>
              <a:ext uri="{FF2B5EF4-FFF2-40B4-BE49-F238E27FC236}">
                <a16:creationId xmlns:a16="http://schemas.microsoft.com/office/drawing/2014/main" xmlns="" id="{DA86B777-663D-3DD4-F55E-0E83EC74FF9B}"/>
              </a:ext>
            </a:extLst>
          </p:cNvPr>
          <p:cNvSpPr/>
          <p:nvPr/>
        </p:nvSpPr>
        <p:spPr>
          <a:xfrm>
            <a:off x="8241121" y="2377471"/>
            <a:ext cx="1089439" cy="489857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내가 작성한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 보기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9835167" y="1903276"/>
            <a:ext cx="1193617" cy="389467"/>
          </a:xfrm>
          <a:prstGeom prst="rect">
            <a:avLst/>
          </a:prstGeom>
          <a:ln w="28575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HOST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62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59022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ERD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52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142378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기능 소개</a:t>
            </a: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828032" y="0"/>
            <a:ext cx="7368308" cy="6858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17271" y="5381618"/>
            <a:ext cx="431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시 이미지까지 함께 한 번에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50838" y="272533"/>
            <a:ext cx="1720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 </a:t>
            </a:r>
            <a:r>
              <a:rPr lang="ko-KR" altLang="en-US" sz="2400" dirty="0" err="1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endParaRPr lang="en-US" altLang="ko-KR" sz="240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Picture 2" descr="https://cdn.discordapp.com/attachments/1012585669438222459/1016692186231877682/unknow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50" y="2439000"/>
            <a:ext cx="3959631" cy="1980000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DE1A8C0-4E06-EB61-31D6-CFB8A4197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325" y="890811"/>
            <a:ext cx="5551714" cy="9171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FDBE849-933A-6089-91D7-84E27B963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325" y="1808009"/>
            <a:ext cx="5358493" cy="414614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03736" y="3868081"/>
            <a:ext cx="5422081" cy="1304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8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D5510D1-BFA5-E002-B74D-142396AE6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682" y="1505806"/>
            <a:ext cx="4490797" cy="41989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142378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기능 소개</a:t>
            </a: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17271" y="5381618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사용자의 사용 해상도에 따른 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페이지 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반응형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웹사이트 구현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50838" y="272533"/>
            <a:ext cx="2579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반응형</a:t>
            </a:r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웹사이트 구현</a:t>
            </a:r>
            <a:endParaRPr lang="en-US" altLang="ko-KR" sz="240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50" name="Picture 2" descr="https://cdn.discordapp.com/attachments/1012585669438222459/1016693786472104038/unknow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71" y="2349000"/>
            <a:ext cx="2173882" cy="2160000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.discordapp.com/attachments/1012585669438222459/1016694608350150746/unknow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820" y="2349000"/>
            <a:ext cx="1623195" cy="2160000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이등변 삼각형 12"/>
          <p:cNvSpPr/>
          <p:nvPr/>
        </p:nvSpPr>
        <p:spPr>
          <a:xfrm rot="5400000">
            <a:off x="2460152" y="3204001"/>
            <a:ext cx="749695" cy="450000"/>
          </a:xfrm>
          <a:prstGeom prst="triangl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828032" y="0"/>
            <a:ext cx="7368308" cy="6858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299683" y="4509000"/>
            <a:ext cx="2233882" cy="1304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58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142378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기능 소개</a:t>
            </a: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1012585669438222459/1016505055710560326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66" y="2220577"/>
            <a:ext cx="2505075" cy="2539695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17271" y="5381618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사용자들에게 환율정보 제공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50838" y="272533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우리은행 환율 </a:t>
            </a:r>
            <a:r>
              <a:rPr lang="en-US" altLang="ko-KR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828032" y="0"/>
            <a:ext cx="7368308" cy="6858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17B2CF2-17D8-DB0E-2503-7C34CCFBB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570" y="2220577"/>
            <a:ext cx="6439231" cy="23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142378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기능 소개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26212" y="267940"/>
            <a:ext cx="2526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OpenWeather</a:t>
            </a:r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7050" y="4983669"/>
            <a:ext cx="41280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현재 위치한 장소의 날씨 정보를 제공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코드를 분석하여 기존 텍스트 방식으로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제공되었던 정보를 아이콘으로 가공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 눈에 알아보기 쉽도록 함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50" name="Picture 2" descr="https://cdn.discordapp.com/attachments/1012585669438222459/1016505152083070976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50" y="2348999"/>
            <a:ext cx="4299789" cy="2160000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828032" y="0"/>
            <a:ext cx="7368308" cy="6858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A02471A-E80E-1757-3B61-B81D58DBC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325" y="949851"/>
            <a:ext cx="5921898" cy="5748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6D1968D-14C2-E867-6A10-865C40C47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665" y="1524688"/>
            <a:ext cx="6706266" cy="19043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E776DEB-DF10-5056-F0CD-4FF7A8A8D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7325" y="3429001"/>
            <a:ext cx="6818173" cy="212563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267325" y="3839610"/>
            <a:ext cx="6031082" cy="11713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19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142378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기능 소개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50838" y="26924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Google Map</a:t>
            </a:r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7050" y="5381618"/>
            <a:ext cx="3752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숙소를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맵으로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자동으로 표시하여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숙소의 위치와 숙소 주변의 정보 함께 제공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828032" y="0"/>
            <a:ext cx="7368308" cy="6858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8" name="Picture 2" descr="https://cdn.discordapp.com/attachments/1012585669438222459/1016906845216059392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51" y="1706265"/>
            <a:ext cx="4235624" cy="2700000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5D20D26-2610-C325-A696-1C11E42A55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" t="3866"/>
          <a:stretch/>
        </p:blipFill>
        <p:spPr>
          <a:xfrm>
            <a:off x="5267325" y="979666"/>
            <a:ext cx="6741342" cy="489866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214292" y="903761"/>
            <a:ext cx="6835319" cy="2426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884389" y="3835021"/>
            <a:ext cx="850178" cy="191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96085" y="2788920"/>
            <a:ext cx="5111996" cy="236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68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142378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기능 소개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46032" y="272533"/>
            <a:ext cx="1750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문자인증 </a:t>
            </a:r>
            <a:r>
              <a:rPr lang="en-US" altLang="ko-KR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7050" y="5381618"/>
            <a:ext cx="43861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CoolSMS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활용한 문자인증 시스템을 도입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랜덤으로 생성한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자리의 숫자를 전달하기 때문에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간단한 절차로 사용자 인증이 가능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cdn.discordapp.com/attachments/1012585669438222459/1016516819688894564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50" y="1748411"/>
            <a:ext cx="3293739" cy="3540874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156" y="1008374"/>
            <a:ext cx="1491525" cy="87130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828032" y="0"/>
            <a:ext cx="7368308" cy="6858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0325D02-6448-1B8F-489A-5BE15CC83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325" y="898034"/>
            <a:ext cx="6578938" cy="14859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358AE94-3B78-C549-523C-27081ABC3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7325" y="3000714"/>
            <a:ext cx="6229670" cy="295925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729140" y="1519696"/>
            <a:ext cx="6117123" cy="228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582783" y="4237689"/>
            <a:ext cx="2646818" cy="238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54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55816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2854" y="1980563"/>
            <a:ext cx="155363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역할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목적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 효과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요약</a:t>
            </a:r>
            <a:endParaRPr lang="en-US" altLang="ko-KR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개발환경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31606" y="1980563"/>
            <a:ext cx="2241319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타겟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사이트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User Flow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기능 소개</a:t>
            </a:r>
            <a:endParaRPr lang="en-US" altLang="ko-KR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에러발생 및 해결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337" y="1980563"/>
            <a:ext cx="290175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이후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추가하고 싶은 기능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13"/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Q&amp;A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소감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08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142378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기능 소개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50838" y="272533"/>
            <a:ext cx="2480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비동기형</a:t>
            </a:r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유효성검사</a:t>
            </a:r>
            <a:endParaRPr lang="en-US" altLang="ko-KR" sz="240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7050" y="5381618"/>
            <a:ext cx="39469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ajax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활용한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비동기형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유효성 검사를 도입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빠른 정보 전달 제공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cdn.discordapp.com/attachments/1012585669438222459/1016516819688894564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50" y="2029553"/>
            <a:ext cx="2678991" cy="2880000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cdn.discordapp.com/attachments/1012585669438222459/1016877459548934224/unknow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50" y="1350527"/>
            <a:ext cx="2678991" cy="1800000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828032" y="0"/>
            <a:ext cx="7368308" cy="6858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A9628BE-9FD9-1803-6222-54B0BEEDA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325" y="734198"/>
            <a:ext cx="5683542" cy="528347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207039" y="720550"/>
            <a:ext cx="934453" cy="289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15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142378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기능 소개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50838" y="277166"/>
            <a:ext cx="287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SNS</a:t>
            </a:r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로그인 </a:t>
            </a:r>
            <a:r>
              <a:rPr lang="en-US" altLang="ko-KR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 err="1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</a:t>
            </a:r>
            <a:endParaRPr lang="en-US" altLang="ko-KR" sz="240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7050" y="5381618"/>
            <a:ext cx="3632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네이버로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로그인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분석 및 활용하여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최초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 로그인 시 회원가입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이후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로그인 기능 제공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cdn.discordapp.com/attachments/1012585669438222459/1016879104777277593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50" y="1260224"/>
            <a:ext cx="3513308" cy="3600000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828032" y="0"/>
            <a:ext cx="7368308" cy="6858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A027E53-F8FF-35ED-81C3-8F0C50EB5F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75"/>
          <a:stretch/>
        </p:blipFill>
        <p:spPr>
          <a:xfrm>
            <a:off x="5267325" y="368867"/>
            <a:ext cx="6562407" cy="20065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4314782-BF9D-21E4-ECD2-F1B65D3D2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325" y="2375421"/>
            <a:ext cx="5760808" cy="413941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059488" y="2817573"/>
            <a:ext cx="4654005" cy="921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5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142378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기능 소개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50838" y="272533"/>
            <a:ext cx="288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SNS</a:t>
            </a:r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로그인 </a:t>
            </a:r>
            <a:r>
              <a:rPr lang="en-US" altLang="ko-KR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</a:t>
            </a:r>
            <a:endParaRPr lang="en-US" altLang="ko-KR" sz="240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7050" y="5381618"/>
            <a:ext cx="3640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카카오로 로그인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분석 및 활용하여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최초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 로그인 시 회원가입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이후 카카오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로그인 기능 제공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cdn.discordapp.com/attachments/1012585669438222459/1016880958294728724/unknow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50" y="1257908"/>
            <a:ext cx="2811628" cy="3600000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828032" y="0"/>
            <a:ext cx="7368308" cy="6858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FE4E39E-3AB2-3924-D5FB-A9C69F53E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244" y="1257908"/>
            <a:ext cx="6749385" cy="11273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08D1F0A-8BDB-4F23-0532-FED43DEB7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584" y="2441163"/>
            <a:ext cx="6745247" cy="331819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219311" y="2441163"/>
            <a:ext cx="4484248" cy="602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77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142378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기능 소개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50838" y="272533"/>
            <a:ext cx="2002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카카오페이 </a:t>
            </a:r>
            <a:r>
              <a:rPr lang="en-US" altLang="ko-KR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50" y="1617908"/>
            <a:ext cx="1851703" cy="2880000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636" y="1617908"/>
            <a:ext cx="2067513" cy="2880000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327050" y="5381618"/>
            <a:ext cx="3523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카카오페이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분석 및 활용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등록한 숙소를 테스트 결제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 성공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또는 실패에 따른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기능을 연계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28032" y="0"/>
            <a:ext cx="7368308" cy="6858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7FA708B-D723-AFF5-BC0B-6DE088F6D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947" y="1144421"/>
            <a:ext cx="6800059" cy="478681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220688" y="1144421"/>
            <a:ext cx="3636710" cy="1421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13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142378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기능 소개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50838" y="272533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 주소 </a:t>
            </a:r>
            <a:r>
              <a:rPr lang="en-US" altLang="ko-KR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27050" y="5381618"/>
            <a:ext cx="3299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 주소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활용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쉬운 주소 입력 기능 제공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50" name="Picture 2" descr="https://cdn.discordapp.com/attachments/1012585669438222459/1016874194274889819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50" y="1257908"/>
            <a:ext cx="4166355" cy="3600000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828032" y="0"/>
            <a:ext cx="7368308" cy="6858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45221F0-2946-0584-0D55-76B040611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325" y="1038123"/>
            <a:ext cx="6860551" cy="478175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562703" y="2391367"/>
            <a:ext cx="5493304" cy="556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12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142378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기능 소개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50838" y="272533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별점</a:t>
            </a:r>
            <a:endParaRPr lang="en-US" altLang="ko-KR" sz="240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27050" y="5381618"/>
            <a:ext cx="4480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.tag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파일로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별점을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등록하는 기능과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CSS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드래그로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별점을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증감하는 기능을 통해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등록시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손쉽게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별점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등록 가능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 descr="https://cdn.discordapp.com/attachments/1012585669438222459/1016581526516936754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31" y="2067908"/>
            <a:ext cx="4535502" cy="1980000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828032" y="0"/>
            <a:ext cx="7368308" cy="6858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AE4AE24-D849-A460-1FE8-799D9C797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897" y="3599920"/>
            <a:ext cx="5588287" cy="29402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F166C5F-75FC-5E0E-66A7-536DE8A8B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897" y="272533"/>
            <a:ext cx="5016758" cy="316881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220687" y="3592553"/>
            <a:ext cx="5716497" cy="2947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81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142378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기능 소개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50838" y="272533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데이트피커</a:t>
            </a:r>
            <a:endParaRPr lang="en-US" altLang="ko-KR" sz="240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27050" y="5381618"/>
            <a:ext cx="41296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데이트피커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플러그인을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통해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날짜를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 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달력을 보고 손쉽게 선택할 수 있도록 기능 제공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148" name="Picture 4" descr="https://cdn.discordapp.com/attachments/1012585669438222459/1016526968314933339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50" y="1283699"/>
            <a:ext cx="4202616" cy="3548418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828032" y="0"/>
            <a:ext cx="7368308" cy="6858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7F643A2-723B-E397-E847-B8B77FC4E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531" y="2678780"/>
            <a:ext cx="5816899" cy="25401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CE72088-B340-674B-2397-106B322BD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531" y="1300784"/>
            <a:ext cx="6172517" cy="84459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220687" y="1300784"/>
            <a:ext cx="6237361" cy="3531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86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142378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기능 소개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27502" y="272533"/>
            <a:ext cx="3100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 </a:t>
            </a:r>
            <a:r>
              <a:rPr lang="ko-KR" altLang="en-US" sz="2400" dirty="0" err="1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미리보기</a:t>
            </a:r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업로드</a:t>
            </a:r>
            <a:endParaRPr lang="en-US" altLang="ko-KR" sz="240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27050" y="5381618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 업로드 및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미리보기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 추가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194" name="Picture 2" descr="https://cdn.discordapp.com/attachments/1012585669438222459/1016533437642981376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23" y="1797908"/>
            <a:ext cx="4050193" cy="2520000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828032" y="0"/>
            <a:ext cx="7368308" cy="6858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BC0C71B-693D-D022-8EE2-62AB72B92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437" y="320932"/>
            <a:ext cx="5301206" cy="621613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220687" y="2623379"/>
            <a:ext cx="6835319" cy="1694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3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142378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기능 소개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50838" y="272533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파일명 변환 </a:t>
            </a:r>
            <a:r>
              <a:rPr lang="en-US" altLang="ko-KR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</a:t>
            </a: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27050" y="5381618"/>
            <a:ext cx="43765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파일업로드는 사용자가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업로드한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파일명으로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서버에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업로드하기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때문에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 이름을 변환하는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숙소의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PK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인식하여 자동으로 변환 후 저장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220" name="Picture 4" descr="https://cdn.discordapp.com/attachments/1012585669438222459/1016537116022419506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98" y="1707908"/>
            <a:ext cx="4344038" cy="2700000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828032" y="0"/>
            <a:ext cx="7368308" cy="6858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E53CE1D-466C-322D-B058-4D3508CFA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45" y="503365"/>
            <a:ext cx="6271684" cy="53714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7E426F6-8CEE-035E-4369-E9542DA24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845" y="5984702"/>
            <a:ext cx="6201203" cy="78688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923976" y="1707908"/>
            <a:ext cx="5729016" cy="3450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80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142378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기능 소개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57104" y="272533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시 전 페이지 유지</a:t>
            </a:r>
            <a:endParaRPr lang="en-US" altLang="ko-KR" sz="240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27050" y="5381618"/>
            <a:ext cx="4479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비로그인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상태로 웹 사이트를 이용하던 중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로그인이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필요한 기능을 만나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로그인을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수행했을 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기존에 사용하던 페이지로 이동하는 기능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0" y="1751741"/>
            <a:ext cx="2520000" cy="2520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28032" y="0"/>
            <a:ext cx="7368308" cy="6858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AB34C0B-D425-76D1-CD9F-11B0348D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325" y="829280"/>
            <a:ext cx="6788681" cy="2913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14C98A7-7EB8-04C0-1830-F6962F122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5812" y="3925322"/>
            <a:ext cx="5905804" cy="170188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486913" y="1340490"/>
            <a:ext cx="5971136" cy="897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664668" y="4989438"/>
            <a:ext cx="2974365" cy="2240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29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57419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역할</a:t>
            </a: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16" y="2204622"/>
            <a:ext cx="1800000" cy="18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488" y="2204622"/>
            <a:ext cx="1800000" cy="180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60" y="2204622"/>
            <a:ext cx="1800000" cy="18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68650" y="2446867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</a:t>
            </a:r>
            <a:endParaRPr lang="ko-KR" altLang="en-US" sz="2800" dirty="0">
              <a:solidFill>
                <a:schemeClr val="accen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42922" y="244686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</a:t>
            </a:r>
            <a:endParaRPr lang="ko-KR" altLang="en-US" sz="2800" dirty="0">
              <a:solidFill>
                <a:schemeClr val="accen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17194" y="2446867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</a:t>
            </a:r>
            <a:endParaRPr lang="ko-KR" altLang="en-US" sz="2800" dirty="0">
              <a:solidFill>
                <a:schemeClr val="accen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81098" y="4246867"/>
            <a:ext cx="808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김치호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52164" y="4246867"/>
            <a:ext cx="808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정희원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29642" y="4246867"/>
            <a:ext cx="817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김기훈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52164" y="4646977"/>
            <a:ext cx="809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최동규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29642" y="4646977"/>
            <a:ext cx="806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유재란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04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167866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에러 발생 및 해결</a:t>
            </a: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37135"/>
          <a:stretch/>
        </p:blipFill>
        <p:spPr>
          <a:xfrm>
            <a:off x="6671709" y="1095455"/>
            <a:ext cx="5199951" cy="2948371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37135"/>
          <a:stretch/>
        </p:blipFill>
        <p:spPr>
          <a:xfrm>
            <a:off x="327050" y="1095455"/>
            <a:ext cx="5193240" cy="2948371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https://cdn.discordapp.com/attachments/1012585669438222459/1016872295437971467/unkn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50" y="4200149"/>
            <a:ext cx="2246085" cy="900000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1012585669438222459/1016872879683534858/unknown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16"/>
          <a:stretch/>
        </p:blipFill>
        <p:spPr bwMode="auto">
          <a:xfrm>
            <a:off x="6671709" y="4208172"/>
            <a:ext cx="2592308" cy="827852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이등변 삼각형 10"/>
          <p:cNvSpPr/>
          <p:nvPr/>
        </p:nvSpPr>
        <p:spPr>
          <a:xfrm rot="5400000">
            <a:off x="5721152" y="2537212"/>
            <a:ext cx="749695" cy="592667"/>
          </a:xfrm>
          <a:prstGeom prst="triangl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22283" y="5527051"/>
            <a:ext cx="93474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값들은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입력될 값이기 때문에 사용자가 입력하는 것을 방지하기 위해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disabled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속성을 선택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그러나 데이터들의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value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값들로 </a:t>
            </a:r>
            <a:r>
              <a:rPr lang="en-US" altLang="ko-KR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inser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로직이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수행되지 않음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parameter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로그를 확인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값을 받아올 수 없었고 </a:t>
            </a:r>
            <a:r>
              <a:rPr lang="en-US" altLang="ko-KR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readonly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수정하여 문제 해결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03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167866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에러 발생 및 해결</a:t>
            </a: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16195" y="4418192"/>
            <a:ext cx="96167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숙소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 시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숙소의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PK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자동으로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더하는 함수와 같은 페이지에 있는 함수인 이미지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업로드 하는 함수가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동시에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진행되어 먼저 작업이 완료되는 쪽의 증가한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PK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값으로 이미지가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저장되는 경우가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발생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문제는 우리가 원하는 증가인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PK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최대값에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더해지는 것이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아닌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더해지는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경우가 반복되어 나타남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처음에는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자바스크립트에 있는 이미지를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업로드 하는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함수에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sleep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추가해 실행을 늦춰보았지만 의미가 없었고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fontAlgn="base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저장이 되지 않아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ajax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통과하지 못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하는 것 이라고 판단하여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액션에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스레드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슬립을 작성하여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SQL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문이 시작되는 속도를 늦춰 문제를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해결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50" name="Picture 2" descr="https://cdn.discordapp.com/attachments/1012585669438222459/1017069125283090432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63" y="786042"/>
            <a:ext cx="9448800" cy="225742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.discordapp.com/attachments/1012585669438222459/1017069387435479150/unkn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748" y="1335361"/>
            <a:ext cx="7353300" cy="2809876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10963" y="2754084"/>
            <a:ext cx="826267" cy="289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44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221567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이후 추가하고 싶은 기능</a:t>
            </a: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68782" y="272533"/>
            <a:ext cx="2610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 </a:t>
            </a:r>
            <a:r>
              <a:rPr lang="en-US" altLang="ko-KR" sz="2400" dirty="0" smtClean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2400" dirty="0" err="1" smtClean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</a:t>
            </a:r>
            <a:r>
              <a:rPr lang="ko-KR" altLang="en-US" sz="2400" dirty="0" smtClean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삭제 기능</a:t>
            </a:r>
            <a:endParaRPr lang="en-US" altLang="ko-KR" sz="240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64695" y="5263329"/>
            <a:ext cx="9308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기능에 집중하여 개발하여 상대적으로 중요하지 않다고 생각한 리뷰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삭제 기능은 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후순위로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미뤄둠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이전 다른 프로젝트에서 개발한 경험이 있기 때문에 충분히 구현 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가능할것으로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예상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8" name="Picture 4" descr="https://cdn.discordapp.com/attachments/991963240852623386/1016979170955382814/425315c3637171f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97"/>
          <a:stretch/>
        </p:blipFill>
        <p:spPr bwMode="auto">
          <a:xfrm>
            <a:off x="4037142" y="914718"/>
            <a:ext cx="4044691" cy="4148602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90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221567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이후 추가하고 싶은 기능</a:t>
            </a: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42721" y="272533"/>
            <a:ext cx="6833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하나은행 환율 </a:t>
            </a:r>
            <a:r>
              <a:rPr lang="en-US" altLang="ko-KR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</a:t>
            </a:r>
            <a:r>
              <a:rPr lang="ko-KR" altLang="en-US" sz="2400" dirty="0" err="1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가입시</a:t>
            </a:r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입력한 국가별 환율 제공</a:t>
            </a:r>
            <a:endParaRPr lang="en-US" altLang="ko-KR" sz="240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46302" y="5263329"/>
            <a:ext cx="6426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하나은행 환율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사용하면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.WEB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파일을 제공받을 수 있음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jQuery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데이터를 국가별로 가공하여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가입시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입력한 국가에 알맞은 환율을 자동으로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제공할 수 있을 것으로 예상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782" y="1152597"/>
            <a:ext cx="6781800" cy="3514725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885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221567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이후 추가하고 싶은 기능</a:t>
            </a: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42721" y="272533"/>
            <a:ext cx="6524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Google Map</a:t>
            </a:r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URL</a:t>
            </a:r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통한 특정 지역의 날씨 정보 제공</a:t>
            </a:r>
            <a:endParaRPr lang="en-US" altLang="ko-KR" sz="240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38" y="1152597"/>
            <a:ext cx="9962500" cy="3600000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2150377" y="1399133"/>
            <a:ext cx="535849" cy="170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116078" y="1399133"/>
            <a:ext cx="542924" cy="170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659001" y="1399133"/>
            <a:ext cx="576264" cy="170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7050" y="5263329"/>
            <a:ext cx="119379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Google Map URL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에는 검색한 장소와 위도와 경도가 포함되어있음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작성을 통해 적절한 키워드를 넣어 원하는 결과를 포함한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URL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돌려받은 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OpenWeather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API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위도와 경도를 입력하기 위해 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indexOf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substring()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사용하여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!3d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이후 다음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까지의 값을 반환하여 위도로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!4d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이후 다음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까지의 값을 반환하여 경도로 입력할 수 있다면 특정 지역의 날씨를 제공할 수 있을 것으로 예상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83722" y="1981227"/>
            <a:ext cx="328692" cy="2199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63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54534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</a:t>
            </a: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990905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9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671979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Q&amp;A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35384" y="2930823"/>
            <a:ext cx="16482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7835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56457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소감</a:t>
            </a: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0" y="1096587"/>
            <a:ext cx="1080000" cy="108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06" y="2623201"/>
            <a:ext cx="1080000" cy="108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06" y="5023281"/>
            <a:ext cx="1080000" cy="108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57684" y="1313421"/>
            <a:ext cx="4790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사용할 수 있는 기회가 생겨 좋았음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코드를 분석할 수 있어 짜증과 동시에 즐거웠음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61139" y="2815666"/>
            <a:ext cx="5301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생각보다 다양한 </a:t>
            </a:r>
            <a:r>
              <a:rPr lang="en-US" altLang="ko-KR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css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기능이 있다는 것을 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알게됨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파라미터의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변수명을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꼼꼼하게 설계해야 한다는 것을 깨달음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37606" y="5310313"/>
            <a:ext cx="6330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추가하고 싶은 기능이 너무 많아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시간이 부족한 부분이 아쉬웠음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기능이 많아져서 컨트롤러를 구분하기 어려웠지만 좋은 경험이 된 것 같음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0" y="3748802"/>
            <a:ext cx="1080000" cy="108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06536" y="3965636"/>
            <a:ext cx="4063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예상했던 효과가 화면으로 구현되어 신기했고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협업을 통해 정보를 공유하는 작업이 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재밌었음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377" y="1276586"/>
            <a:ext cx="720000" cy="72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38938" y="933368"/>
            <a:ext cx="720000" cy="72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216" y="2967196"/>
            <a:ext cx="720000" cy="72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54513" y="2398779"/>
            <a:ext cx="720000" cy="72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469" y="3921077"/>
            <a:ext cx="720000" cy="72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38938" y="3577859"/>
            <a:ext cx="720000" cy="72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216" y="5203281"/>
            <a:ext cx="720000" cy="72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64761" y="499974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56618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</a:t>
            </a: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3231" y="1506190"/>
            <a:ext cx="752449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에어비앤비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3"/>
              </a:rPr>
              <a:t>https://www.airbnb.co.kr/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여기어때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4"/>
              </a:rPr>
              <a:t>https://www.goodchoice.kr/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뉴스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5"/>
              </a:rPr>
              <a:t>https://news.naver.com/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무료 아이콘 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6"/>
              </a:rPr>
              <a:t>https://icon-icons.com/ko/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이미지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7"/>
              </a:rPr>
              <a:t>https://www.google.co.kr/imghp/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32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/pepethefrog - Vacation Pe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259727"/>
            <a:ext cx="5153025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86876" y="5439256"/>
            <a:ext cx="2199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연휴 잘 보내세요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517" y="5590154"/>
            <a:ext cx="720000" cy="72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18302" y="521020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58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1008609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epe &amp; The Saddest Song Ever - YouTu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3" y="1185333"/>
            <a:ext cx="4837115" cy="336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223" y="1185332"/>
            <a:ext cx="4024787" cy="33612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35659" y="4807793"/>
            <a:ext cx="9818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힘들게 일하고 얻은 휴가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정신 없이 예약하고 보니 날씨 때문에 다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망쳤어ㅠㅠ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                                 숙소를 예약할 때 관련 정보들을 편하게 얻을 수 있었다면 어떨까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?”</a:t>
            </a:r>
          </a:p>
        </p:txBody>
      </p:sp>
      <p:pic>
        <p:nvPicPr>
          <p:cNvPr id="12" name="Picture 6" descr="Pepes for everyone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48" y="1185333"/>
            <a:ext cx="2318432" cy="336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6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99418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목적</a:t>
            </a: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895103" y="2249756"/>
            <a:ext cx="63316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숙소 예약 어플리케이션은 계속 발전함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근처의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맛집과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액티비티를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추천하는 기능까지 있지만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날씨를 함께 알려주는 어플리케이션은 없음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테크트립은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하나의 어플리케이션에서 여행에 필요한 정보를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모두 제공할 수 있는 서비스를 제작함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21" y="1126440"/>
            <a:ext cx="2761781" cy="449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5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100219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 효과</a:t>
            </a: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76583" y="1771377"/>
            <a:ext cx="1008641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분석 및 활용함으로써 개발 능력 향상</a:t>
            </a:r>
            <a:endParaRPr lang="en-US" altLang="ko-KR" sz="2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커스텀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태그를 통해 캡슐화 이해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MVC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패턴으로 설계를 진행하여 유지보수에 용이한 코드 작성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크롤링을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통해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코드분석을 경험하고 결과물인 샘플 데이터를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저장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테이블을 효율적으로 관리하여 사용자의 편의성 및 어플리케이션 로딩 속도를 향상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94288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기능요약</a:t>
            </a: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6929" y="1199650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숙박 시설 정보 제공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679" y="1784281"/>
            <a:ext cx="1260000" cy="126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679" y="2578899"/>
            <a:ext cx="720000" cy="7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633" y="2333128"/>
            <a:ext cx="540000" cy="540000"/>
          </a:xfrm>
          <a:prstGeom prst="rect">
            <a:avLst/>
          </a:prstGeom>
        </p:spPr>
      </p:pic>
      <p:pic>
        <p:nvPicPr>
          <p:cNvPr id="12" name="Picture 6" descr="https://cdn.discordapp.com/attachments/1012585669438222459/1016119852785737800/2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229" y="4368953"/>
            <a:ext cx="3084515" cy="211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이등변 삼각형 9"/>
          <p:cNvSpPr/>
          <p:nvPr/>
        </p:nvSpPr>
        <p:spPr>
          <a:xfrm rot="10800000">
            <a:off x="5684640" y="3646848"/>
            <a:ext cx="749695" cy="592667"/>
          </a:xfrm>
          <a:prstGeom prst="triangl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058" y="1865395"/>
            <a:ext cx="1260000" cy="12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0" y="1865395"/>
            <a:ext cx="1260000" cy="126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52" y="1835908"/>
            <a:ext cx="1260000" cy="126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84" y="2329868"/>
            <a:ext cx="1260000" cy="126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159" y="2333128"/>
            <a:ext cx="540000" cy="540000"/>
          </a:xfrm>
          <a:prstGeom prst="rect">
            <a:avLst/>
          </a:prstGeom>
        </p:spPr>
      </p:pic>
      <p:pic>
        <p:nvPicPr>
          <p:cNvPr id="2052" name="Picture 4" descr="FeelsOkayMan pepe &quot; Sticker for Sale by sivelobanova | Redbubbl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075" y="159976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609" y="1388037"/>
            <a:ext cx="720000" cy="72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76" y="2605257"/>
            <a:ext cx="540000" cy="54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705839" y="1199650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날씨 정보 제공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01159" y="1199650"/>
            <a:ext cx="1574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환율 정보 제공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85757" y="1471779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 제공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54" name="Picture 6" descr="페페 더 프로그 - 나무위키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268" y="5065229"/>
            <a:ext cx="72096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34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803303" y="1423247"/>
            <a:ext cx="7331047" cy="4367953"/>
          </a:xfrm>
          <a:prstGeom prst="rect">
            <a:avLst/>
          </a:prstGeom>
          <a:ln w="28575">
            <a:solidFill>
              <a:srgbClr val="ED7D3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95250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개발환경</a:t>
            </a: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86974" y="2416052"/>
            <a:ext cx="130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JAVA SE17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08280" y="2416052"/>
            <a:ext cx="128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Tomcat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9.0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52" y="2179501"/>
            <a:ext cx="900000" cy="90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454" y="3003267"/>
            <a:ext cx="900000" cy="90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54" y="2150718"/>
            <a:ext cx="1800000" cy="90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790" y="1668228"/>
            <a:ext cx="1080000" cy="108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912" y="4474973"/>
            <a:ext cx="900000" cy="90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32" y="4474973"/>
            <a:ext cx="900000" cy="90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72" y="4474973"/>
            <a:ext cx="900000" cy="90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2" y="4474973"/>
            <a:ext cx="900000" cy="90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0" y="851541"/>
            <a:ext cx="1143412" cy="114341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08280" y="3268601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Oracle 11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790" y="4067177"/>
            <a:ext cx="1080000" cy="1080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228992" y="2852768"/>
            <a:ext cx="352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Github.com/0607TechThree/</a:t>
            </a:r>
            <a:r>
              <a:rPr lang="en-US" altLang="ko-KR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TechTrip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098" name="Picture 2" descr="Jsoup set character encoding example - Java Code Example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752" y="4474973"/>
            <a:ext cx="144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99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F05A7B-3228-FA56-413B-4005A6AA2D27}"/>
              </a:ext>
            </a:extLst>
          </p:cNvPr>
          <p:cNvSpPr txBox="1"/>
          <p:nvPr/>
        </p:nvSpPr>
        <p:spPr>
          <a:xfrm>
            <a:off x="327050" y="272533"/>
            <a:ext cx="166263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개발일정 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통합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Picture 2" descr="https://cdn.discordapp.com/attachments/1012585669438222459/1016119826063822888/fav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048" y="6172518"/>
            <a:ext cx="597958" cy="5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cdn.discordapp.com/attachments/991963240852623386/1016963707307307028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3395"/>
            <a:ext cx="12192000" cy="31276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32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457200" indent="-457200">
          <a:lnSpc>
            <a:spcPct val="150000"/>
          </a:lnSpc>
          <a:buFont typeface="+mj-lt"/>
          <a:buAutoNum type="arabicPeriod" startAt="11"/>
          <a:defRPr sz="2000" dirty="0" smtClean="0">
            <a:latin typeface="배달의민족 주아" panose="02020603020101020101" pitchFamily="18" charset="-127"/>
            <a:ea typeface="배달의민족 주아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974</Words>
  <Application>Microsoft Office PowerPoint</Application>
  <PresentationFormat>와이드스크린</PresentationFormat>
  <Paragraphs>232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김기훈</cp:lastModifiedBy>
  <cp:revision>712</cp:revision>
  <dcterms:created xsi:type="dcterms:W3CDTF">2022-08-16T07:45:40Z</dcterms:created>
  <dcterms:modified xsi:type="dcterms:W3CDTF">2022-09-08T01:18:50Z</dcterms:modified>
</cp:coreProperties>
</file>